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8" r:id="rId17"/>
    <p:sldId id="277" r:id="rId18"/>
    <p:sldId id="279" r:id="rId19"/>
    <p:sldId id="271" r:id="rId20"/>
    <p:sldId id="280" r:id="rId21"/>
    <p:sldId id="272" r:id="rId22"/>
    <p:sldId id="282" r:id="rId23"/>
    <p:sldId id="281" r:id="rId24"/>
    <p:sldId id="283" r:id="rId25"/>
    <p:sldId id="273" r:id="rId26"/>
    <p:sldId id="284" r:id="rId27"/>
    <p:sldId id="285" r:id="rId28"/>
    <p:sldId id="274" r:id="rId29"/>
    <p:sldId id="287" r:id="rId30"/>
    <p:sldId id="288" r:id="rId31"/>
    <p:sldId id="286" r:id="rId32"/>
    <p:sldId id="275" r:id="rId33"/>
    <p:sldId id="290" r:id="rId34"/>
    <p:sldId id="291" r:id="rId35"/>
    <p:sldId id="289" r:id="rId36"/>
    <p:sldId id="292" r:id="rId37"/>
    <p:sldId id="293" r:id="rId38"/>
    <p:sldId id="276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0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8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2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6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9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97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1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11B8AD-CB79-4899-B036-7923BB2D8937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A18AF8-349C-4949-9210-F96389118E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82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1A4B-18A8-4AA1-924A-4474424C5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29032"/>
            <a:ext cx="10058400" cy="3566160"/>
          </a:xfrm>
        </p:spPr>
        <p:txBody>
          <a:bodyPr/>
          <a:lstStyle/>
          <a:p>
            <a:r>
              <a:rPr lang="en-US" dirty="0"/>
              <a:t>VISUAL QUESTION ANSWETRING (VQA)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3A2A9-689E-4134-A67E-CD7462B37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8798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Foundations of Machine Learning – Fall 2018</a:t>
            </a:r>
          </a:p>
          <a:p>
            <a:pPr algn="ctr"/>
            <a:r>
              <a:rPr lang="en-US" b="1" cap="none" dirty="0"/>
              <a:t>Daniel Rivera Ruiz</a:t>
            </a:r>
          </a:p>
          <a:p>
            <a:pPr algn="ctr"/>
            <a:r>
              <a:rPr lang="en-US" b="1" cap="none" dirty="0"/>
              <a:t>New York University</a:t>
            </a:r>
          </a:p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47554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Co-Attention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5A3BEA-2F53-4137-AF24-372B1FC9C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230" y="1846263"/>
            <a:ext cx="8728250" cy="4385046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DA94266-2327-4EF0-9D60-F544D60D881B}"/>
              </a:ext>
            </a:extLst>
          </p:cNvPr>
          <p:cNvSpPr txBox="1">
            <a:spLocks/>
          </p:cNvSpPr>
          <p:nvPr/>
        </p:nvSpPr>
        <p:spPr>
          <a:xfrm>
            <a:off x="959104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Lu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9244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Co-Attention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112" y="1850504"/>
            <a:ext cx="3738880" cy="546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Question hierarchy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2A8C6F-5569-4F2B-B3D4-75E89375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3077411"/>
            <a:ext cx="3524250" cy="504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A397E-D344-41AE-A1D3-E14D24799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82"/>
          <a:stretch/>
        </p:blipFill>
        <p:spPr>
          <a:xfrm>
            <a:off x="902335" y="3737495"/>
            <a:ext cx="3925571" cy="116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2EE48-9136-42A6-9718-4428991D9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03"/>
          <a:stretch/>
        </p:blipFill>
        <p:spPr>
          <a:xfrm>
            <a:off x="5151121" y="1962729"/>
            <a:ext cx="6717032" cy="400119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6B69ACE-5E56-4A59-83CB-502DDA960652}"/>
              </a:ext>
            </a:extLst>
          </p:cNvPr>
          <p:cNvSpPr txBox="1">
            <a:spLocks/>
          </p:cNvSpPr>
          <p:nvPr/>
        </p:nvSpPr>
        <p:spPr>
          <a:xfrm>
            <a:off x="959104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Lu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90361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Co-Attention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112" y="1850504"/>
            <a:ext cx="3738880" cy="5469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Parallel</a:t>
            </a: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14BDE-E9B7-4743-8606-21067689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34" y="2397444"/>
            <a:ext cx="3048000" cy="600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B2255-4C84-474C-93C5-3E300FCB7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27" y="2992175"/>
            <a:ext cx="4543425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DD9C4-15FE-4179-87D0-ACAF9B13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3565205"/>
            <a:ext cx="34290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3BD249-C31A-4532-AD89-8B2F41B1E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27" y="4152292"/>
            <a:ext cx="4733925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1F6C96-0339-45A3-A8D6-3324E18D4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50" y="4567583"/>
            <a:ext cx="3333750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9CC82D-F60A-4F48-A578-2A2A6C6B5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434" y="4930486"/>
            <a:ext cx="2124075" cy="1247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16835A-D449-4F0C-B7C4-6B9987476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752" y="5019041"/>
            <a:ext cx="2019300" cy="1200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D3634B-A70E-41D1-A6D3-F9083992A4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1730" y="1888640"/>
            <a:ext cx="5116990" cy="4267529"/>
          </a:xfrm>
          <a:prstGeom prst="rect">
            <a:avLst/>
          </a:prstGeom>
        </p:spPr>
      </p:pic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96BF99C3-79C7-44FE-B657-FF5E1101C10F}"/>
              </a:ext>
            </a:extLst>
          </p:cNvPr>
          <p:cNvSpPr txBox="1">
            <a:spLocks/>
          </p:cNvSpPr>
          <p:nvPr/>
        </p:nvSpPr>
        <p:spPr>
          <a:xfrm>
            <a:off x="959104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Lu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5894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Co-Attention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112" y="1850504"/>
            <a:ext cx="3738880" cy="5469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Alternating</a:t>
            </a: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F077A1-D347-4849-906A-398F42D1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39097"/>
            <a:ext cx="4686300" cy="191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0A788E-70EF-4EC1-9947-B5AFFB33D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5634"/>
            <a:ext cx="5305425" cy="398145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AFB83B9-736B-48EF-B3CD-33BA39EBB0F3}"/>
              </a:ext>
            </a:extLst>
          </p:cNvPr>
          <p:cNvSpPr txBox="1">
            <a:spLocks/>
          </p:cNvSpPr>
          <p:nvPr/>
        </p:nvSpPr>
        <p:spPr>
          <a:xfrm>
            <a:off x="959104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Lu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217755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Co-Attention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112" y="1850504"/>
            <a:ext cx="3738880" cy="5469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Prediction</a:t>
            </a: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57A6E-96B3-4E13-8C86-7C09564F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09570"/>
            <a:ext cx="470535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DE70D-6165-431E-910D-6CF8D44DC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1"/>
          <a:stretch/>
        </p:blipFill>
        <p:spPr>
          <a:xfrm>
            <a:off x="6948170" y="1769211"/>
            <a:ext cx="4283920" cy="435727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ACAF99E-5F9B-43CC-9234-E1C23460FB24}"/>
              </a:ext>
            </a:extLst>
          </p:cNvPr>
          <p:cNvSpPr txBox="1">
            <a:spLocks/>
          </p:cNvSpPr>
          <p:nvPr/>
        </p:nvSpPr>
        <p:spPr>
          <a:xfrm>
            <a:off x="959104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Lu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60454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Co-Attention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10058400" cy="41958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Image features: last hidden layer (4096) of </a:t>
            </a:r>
            <a:r>
              <a:rPr lang="en-US" sz="3200" dirty="0" err="1"/>
              <a:t>VGGNet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Question features: LSTM (1024)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Multimodality: EWM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Attention mechanism: Image + Question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Test-dev accuracy: </a:t>
            </a:r>
            <a:r>
              <a:rPr lang="en-US" sz="3200" b="1" dirty="0"/>
              <a:t>61.8%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Test-std accuracy: </a:t>
            </a:r>
            <a:r>
              <a:rPr lang="en-US" sz="3200" b="1" dirty="0"/>
              <a:t>62.1%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DA4C1E2-C11B-4C19-BCD4-06A1D98730F4}"/>
              </a:ext>
            </a:extLst>
          </p:cNvPr>
          <p:cNvSpPr txBox="1">
            <a:spLocks/>
          </p:cNvSpPr>
          <p:nvPr/>
        </p:nvSpPr>
        <p:spPr>
          <a:xfrm>
            <a:off x="959104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Lu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69823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Co-Attention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53B78-E212-48BB-9382-4F981C48C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625913"/>
            <a:ext cx="10058400" cy="246342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DB7992B-7444-4DEF-A15D-4A67AD31852D}"/>
              </a:ext>
            </a:extLst>
          </p:cNvPr>
          <p:cNvSpPr txBox="1">
            <a:spLocks/>
          </p:cNvSpPr>
          <p:nvPr/>
        </p:nvSpPr>
        <p:spPr>
          <a:xfrm>
            <a:off x="959104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Lu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68866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Attention Networks (SAN)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483B6E-C640-4CF5-A6ED-D68009974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515" y="1803578"/>
            <a:ext cx="8161930" cy="443702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87C2946-A04F-45A4-AE05-090DE3BD6817}"/>
              </a:ext>
            </a:extLst>
          </p:cNvPr>
          <p:cNvSpPr txBox="1">
            <a:spLocks/>
          </p:cNvSpPr>
          <p:nvPr/>
        </p:nvSpPr>
        <p:spPr>
          <a:xfrm>
            <a:off x="936752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Yang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229225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Attention Networks (SAN)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E4D82-215A-4B51-B687-6F3E2E79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2043228"/>
            <a:ext cx="5162550" cy="1209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F00B5-AD63-483A-BCC4-F3A2EDC9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" y="3148647"/>
            <a:ext cx="5953125" cy="2409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6DC73-B203-490B-A9D9-3CCA8284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" y="5408712"/>
            <a:ext cx="4362450" cy="69532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85696C-B947-44EC-98BB-536C32380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56821" y="2397444"/>
            <a:ext cx="5267819" cy="3142298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2386772-7654-4877-947F-526FC5E6CA6C}"/>
              </a:ext>
            </a:extLst>
          </p:cNvPr>
          <p:cNvSpPr txBox="1">
            <a:spLocks/>
          </p:cNvSpPr>
          <p:nvPr/>
        </p:nvSpPr>
        <p:spPr>
          <a:xfrm>
            <a:off x="936752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Yang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84414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Attention Networks (SAN)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10058400" cy="41958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Image features: </a:t>
            </a:r>
            <a:r>
              <a:rPr lang="en-US" sz="3200" dirty="0" err="1"/>
              <a:t>VGGNet</a:t>
            </a:r>
            <a:r>
              <a:rPr lang="en-US" sz="3200" dirty="0"/>
              <a:t> (512)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Question features: CNN (1280)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Multimodality: EWM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Attention mechanism: Question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Test-dev accuracy: </a:t>
            </a:r>
            <a:r>
              <a:rPr lang="en-US" sz="3200" b="1" dirty="0"/>
              <a:t>58.7%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Test-std accuracy: </a:t>
            </a:r>
            <a:r>
              <a:rPr lang="en-US" sz="3200" b="1" dirty="0"/>
              <a:t>58.9%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0C351D4-A730-4C64-AD63-9FC433AD79EB}"/>
              </a:ext>
            </a:extLst>
          </p:cNvPr>
          <p:cNvSpPr txBox="1">
            <a:spLocks/>
          </p:cNvSpPr>
          <p:nvPr/>
        </p:nvSpPr>
        <p:spPr>
          <a:xfrm>
            <a:off x="936752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Yang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24199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760" y="2297860"/>
            <a:ext cx="10668000" cy="4195837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400" dirty="0"/>
              <a:t>What is VQA?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The VQA Dataset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LSTM I+Q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Hierarchical Co-Attention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Stacked Attention Networks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Multimodal Residual Learning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Focused Dynamic Attention</a:t>
            </a:r>
          </a:p>
          <a:p>
            <a:pPr marL="514350" indent="-514350">
              <a:buFont typeface="+mj-lt"/>
              <a:buAutoNum type="arabicParenR"/>
            </a:pPr>
            <a:endParaRPr lang="en-US" sz="2400" dirty="0"/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Dynamic Memory Networks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Multimodal Compact Bilinear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 err="1"/>
              <a:t>DualNet</a:t>
            </a:r>
            <a:r>
              <a:rPr lang="en-US" sz="2400" dirty="0"/>
              <a:t> Architecture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Results Comparison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The VQA 2.0 Dataset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105627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Attention Networks (SAN)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900EF7-7BA9-42A6-BE06-D8D1B338F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678907"/>
            <a:ext cx="10058400" cy="2357437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7020072-4234-47AE-B4E5-93AD916054C7}"/>
              </a:ext>
            </a:extLst>
          </p:cNvPr>
          <p:cNvSpPr txBox="1">
            <a:spLocks/>
          </p:cNvSpPr>
          <p:nvPr/>
        </p:nvSpPr>
        <p:spPr>
          <a:xfrm>
            <a:off x="936752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Yang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46978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Residual Network (MRN)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EC9509-8F70-4F88-99D8-9FE2B3148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811" y="1846263"/>
            <a:ext cx="7224377" cy="4413798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C77EB8-4F2F-4CD2-AD4D-B0F556ABC901}"/>
              </a:ext>
            </a:extLst>
          </p:cNvPr>
          <p:cNvSpPr txBox="1">
            <a:spLocks/>
          </p:cNvSpPr>
          <p:nvPr/>
        </p:nvSpPr>
        <p:spPr>
          <a:xfrm>
            <a:off x="9458960" y="173855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Kim et al. (2016)</a:t>
            </a:r>
          </a:p>
        </p:txBody>
      </p:sp>
    </p:spTree>
    <p:extLst>
      <p:ext uri="{BB962C8B-B14F-4D97-AF65-F5344CB8AC3E}">
        <p14:creationId xmlns:p14="http://schemas.microsoft.com/office/powerpoint/2010/main" val="43998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Residual Network (MRN)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54117B-0123-47E5-A19B-5385FC20A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6099" y="1960880"/>
            <a:ext cx="3062781" cy="431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43F3A-064D-48AE-B9C3-CFF086FE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92" y="1977613"/>
            <a:ext cx="3752850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1BDE4-F61A-4063-A4A1-878C6749B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74" y="2596069"/>
            <a:ext cx="7439025" cy="62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1D684-2A1E-4B0A-A3C4-EEF285019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81" y="3200906"/>
            <a:ext cx="6391275" cy="119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862F1D-5C1D-4193-A4AC-97BBB2496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68" y="4763005"/>
            <a:ext cx="1133475" cy="466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F8EB17-FCBC-443E-8439-551DC47B0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81" y="5482144"/>
            <a:ext cx="2600325" cy="542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A6F31F-AF18-4B7E-B309-E878A6479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006" y="5424994"/>
            <a:ext cx="3476625" cy="600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E93C41-FF17-4064-B708-6E2D420FBC0B}"/>
              </a:ext>
            </a:extLst>
          </p:cNvPr>
          <p:cNvSpPr/>
          <p:nvPr/>
        </p:nvSpPr>
        <p:spPr>
          <a:xfrm>
            <a:off x="3133666" y="5908387"/>
            <a:ext cx="883920" cy="233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CA2F8-B8E9-4655-ABF9-9F118BD1C51D}"/>
              </a:ext>
            </a:extLst>
          </p:cNvPr>
          <p:cNvSpPr/>
          <p:nvPr/>
        </p:nvSpPr>
        <p:spPr>
          <a:xfrm>
            <a:off x="3007360" y="2636108"/>
            <a:ext cx="1030546" cy="48339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CC91EA8-A8A2-498B-8AA1-67482002B1AD}"/>
              </a:ext>
            </a:extLst>
          </p:cNvPr>
          <p:cNvSpPr txBox="1">
            <a:spLocks/>
          </p:cNvSpPr>
          <p:nvPr/>
        </p:nvSpPr>
        <p:spPr>
          <a:xfrm>
            <a:off x="9458960" y="173855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Kim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030813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Residual Network (MRN)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10058400" cy="41958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Image features: last hidden layer (4096) of </a:t>
            </a:r>
            <a:r>
              <a:rPr lang="en-US" sz="3200" dirty="0" err="1"/>
              <a:t>VGGNet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Question features: GRU (2400)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Multimodality: EWM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Attention mechanism: Implicit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Test-dev accuracy: </a:t>
            </a:r>
            <a:r>
              <a:rPr lang="en-US" sz="3200" b="1" dirty="0"/>
              <a:t>60.5%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Test-std accuracy: </a:t>
            </a:r>
            <a:r>
              <a:rPr lang="en-US" sz="3200" b="1" dirty="0"/>
              <a:t>61.8%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A2DBF83-773B-4F9A-A1EC-9C9FD4ECCB2D}"/>
              </a:ext>
            </a:extLst>
          </p:cNvPr>
          <p:cNvSpPr txBox="1">
            <a:spLocks/>
          </p:cNvSpPr>
          <p:nvPr/>
        </p:nvSpPr>
        <p:spPr>
          <a:xfrm>
            <a:off x="9458960" y="173855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Kim et al. (2016)</a:t>
            </a:r>
          </a:p>
        </p:txBody>
      </p:sp>
    </p:spTree>
    <p:extLst>
      <p:ext uri="{BB962C8B-B14F-4D97-AF65-F5344CB8AC3E}">
        <p14:creationId xmlns:p14="http://schemas.microsoft.com/office/powerpoint/2010/main" val="424271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Residual Network (MRN)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EECA95-99D2-4089-B82B-BF0DDA394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54"/>
          <a:stretch/>
        </p:blipFill>
        <p:spPr>
          <a:xfrm>
            <a:off x="2209165" y="1810703"/>
            <a:ext cx="6791325" cy="224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9354A-296F-4829-AF99-74CD547C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5" y="4058603"/>
            <a:ext cx="6838950" cy="224790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2DBF12C-4BD4-4737-BA4E-42703267C156}"/>
              </a:ext>
            </a:extLst>
          </p:cNvPr>
          <p:cNvSpPr txBox="1">
            <a:spLocks/>
          </p:cNvSpPr>
          <p:nvPr/>
        </p:nvSpPr>
        <p:spPr>
          <a:xfrm>
            <a:off x="9458960" y="173855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Kim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58203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Dynamic Attention (FDA)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CCF086-B88D-466B-AFD4-45F0CD14A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92" y="1866583"/>
            <a:ext cx="9128575" cy="447929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98F66E1-230F-4C5E-B80D-50981329A4B8}"/>
              </a:ext>
            </a:extLst>
          </p:cNvPr>
          <p:cNvSpPr txBox="1">
            <a:spLocks/>
          </p:cNvSpPr>
          <p:nvPr/>
        </p:nvSpPr>
        <p:spPr>
          <a:xfrm>
            <a:off x="917448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Ilievski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64999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Dynamic Attention (FDA)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10058400" cy="41958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Image features: </a:t>
            </a:r>
            <a:r>
              <a:rPr lang="en-US" sz="3200" dirty="0" err="1"/>
              <a:t>ResNet</a:t>
            </a:r>
            <a:r>
              <a:rPr lang="en-US" sz="3200" dirty="0"/>
              <a:t> (2048)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Question features: LSTM (512)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Multimodality: EWM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Attention mechanism: Object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Test-dev accuracy: </a:t>
            </a:r>
            <a:r>
              <a:rPr lang="en-US" sz="3200" b="1" dirty="0"/>
              <a:t>59.2%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Test-std accuracy: </a:t>
            </a:r>
            <a:r>
              <a:rPr lang="en-US" sz="3200" b="1" dirty="0"/>
              <a:t>59.5%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67BCD9A-5D50-40CE-B057-A2071C102DD2}"/>
              </a:ext>
            </a:extLst>
          </p:cNvPr>
          <p:cNvSpPr txBox="1">
            <a:spLocks/>
          </p:cNvSpPr>
          <p:nvPr/>
        </p:nvSpPr>
        <p:spPr>
          <a:xfrm>
            <a:off x="917448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Ilievski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232204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Dynamic Attention (FDA)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0A82DA-EECD-4027-96D7-260012EF2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381" y="2008823"/>
            <a:ext cx="9297238" cy="4290377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E51B40F-4431-485D-AF57-DF473B500303}"/>
              </a:ext>
            </a:extLst>
          </p:cNvPr>
          <p:cNvSpPr txBox="1">
            <a:spLocks/>
          </p:cNvSpPr>
          <p:nvPr/>
        </p:nvSpPr>
        <p:spPr>
          <a:xfrm>
            <a:off x="917448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Ilievski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986859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 Networks (DMN)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E7B884-9905-4962-A4B9-C05FCC7A8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692" y="1825943"/>
            <a:ext cx="6895576" cy="442259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E90ECE7-8BE9-462F-AAA4-325E5B44B863}"/>
              </a:ext>
            </a:extLst>
          </p:cNvPr>
          <p:cNvSpPr txBox="1">
            <a:spLocks/>
          </p:cNvSpPr>
          <p:nvPr/>
        </p:nvSpPr>
        <p:spPr>
          <a:xfrm>
            <a:off x="925576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Xiong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01376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 Networks (DMN)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084BF3-0B4D-4043-A4C6-8574D6345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1472" y="2074024"/>
            <a:ext cx="5724208" cy="414384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E49AA-E153-4BA4-A949-38669045B1AF}"/>
              </a:ext>
            </a:extLst>
          </p:cNvPr>
          <p:cNvSpPr txBox="1">
            <a:spLocks/>
          </p:cNvSpPr>
          <p:nvPr/>
        </p:nvSpPr>
        <p:spPr>
          <a:xfrm>
            <a:off x="1154112" y="1850504"/>
            <a:ext cx="3738880" cy="54694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200" dirty="0"/>
              <a:t>Visual Input Module</a:t>
            </a: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7E9DC-B2E1-4CFE-9D9C-AD9C3D60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71511"/>
            <a:ext cx="3762375" cy="210502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91DFC41-6CC7-4948-9571-781D4CD4FB4F}"/>
              </a:ext>
            </a:extLst>
          </p:cNvPr>
          <p:cNvSpPr txBox="1">
            <a:spLocks/>
          </p:cNvSpPr>
          <p:nvPr/>
        </p:nvSpPr>
        <p:spPr>
          <a:xfrm>
            <a:off x="925576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Xiong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52438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is VQA?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4998720" cy="419583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Image + Question = Answer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Intersection of Computer Vision and NLP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“AI-complete” task: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 multimodal knowledge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Evaluation metric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D655F-EE3C-415A-A407-C6419CA1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60" y="2074340"/>
            <a:ext cx="4998720" cy="3988007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5F9A2A1-2350-4AFF-A1A4-B8B10EC95EE4}"/>
              </a:ext>
            </a:extLst>
          </p:cNvPr>
          <p:cNvSpPr txBox="1">
            <a:spLocks/>
          </p:cNvSpPr>
          <p:nvPr/>
        </p:nvSpPr>
        <p:spPr>
          <a:xfrm>
            <a:off x="927608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Antol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478133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 Networks (DMN)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E49AA-E153-4BA4-A949-38669045B1AF}"/>
              </a:ext>
            </a:extLst>
          </p:cNvPr>
          <p:cNvSpPr txBox="1">
            <a:spLocks/>
          </p:cNvSpPr>
          <p:nvPr/>
        </p:nvSpPr>
        <p:spPr>
          <a:xfrm>
            <a:off x="1154112" y="1850504"/>
            <a:ext cx="3738880" cy="54694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200" dirty="0"/>
              <a:t>Episodic Memory</a:t>
            </a: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0DE02D-973F-4469-BC78-B8CDFEDC6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24" b="4042"/>
          <a:stretch/>
        </p:blipFill>
        <p:spPr>
          <a:xfrm>
            <a:off x="5661709" y="2021840"/>
            <a:ext cx="6509971" cy="3928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9C302-D01B-400F-B845-253B7B6C0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25" y="5354321"/>
            <a:ext cx="5076825" cy="819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6ED09C-F494-41A3-A2BD-FF90687D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" y="4306252"/>
            <a:ext cx="5695950" cy="1171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B60979-2090-4520-ACEF-69CE9E586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95" y="2510588"/>
            <a:ext cx="3981450" cy="781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DF45F2-9741-4908-8622-3A5F8997D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232" y="3203835"/>
            <a:ext cx="3438525" cy="66675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7BE4326-8869-458B-A425-604D8A4C587D}"/>
              </a:ext>
            </a:extLst>
          </p:cNvPr>
          <p:cNvSpPr txBox="1">
            <a:spLocks/>
          </p:cNvSpPr>
          <p:nvPr/>
        </p:nvSpPr>
        <p:spPr>
          <a:xfrm>
            <a:off x="925576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Xiong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979494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Memory Networks (DMN)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10058400" cy="41958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Image features: </a:t>
            </a:r>
            <a:r>
              <a:rPr lang="en-US" sz="3200" dirty="0" err="1"/>
              <a:t>VGGNet</a:t>
            </a:r>
            <a:r>
              <a:rPr lang="en-US" sz="3200" dirty="0"/>
              <a:t> (512)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Question features: GRU (512)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Multimodality: EWM + concatenation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Attention mechanism: Episodic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Test-dev accuracy: </a:t>
            </a:r>
            <a:r>
              <a:rPr lang="en-US" sz="3200" b="1" dirty="0"/>
              <a:t>60.3%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Test-std accuracy: </a:t>
            </a:r>
            <a:r>
              <a:rPr lang="en-US" sz="3200" b="1" dirty="0"/>
              <a:t>60.4%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EBDFB0E-BA95-489E-9DFE-2D2E8F6FFC47}"/>
              </a:ext>
            </a:extLst>
          </p:cNvPr>
          <p:cNvSpPr txBox="1">
            <a:spLocks/>
          </p:cNvSpPr>
          <p:nvPr/>
        </p:nvSpPr>
        <p:spPr>
          <a:xfrm>
            <a:off x="925576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Xiong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724196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Compact Bilinear (MCB)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B95A9E-5056-4B61-81CC-DF6ECB407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964" y="1846263"/>
            <a:ext cx="10898072" cy="437909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BD85D7F-EB54-4548-8CBD-B364DB422F57}"/>
              </a:ext>
            </a:extLst>
          </p:cNvPr>
          <p:cNvSpPr txBox="1">
            <a:spLocks/>
          </p:cNvSpPr>
          <p:nvPr/>
        </p:nvSpPr>
        <p:spPr>
          <a:xfrm>
            <a:off x="928624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Fukui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5083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Compact Bilinear (MCB)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F4991-DC11-4B48-812D-8526FBA75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720" y="1836103"/>
            <a:ext cx="4612640" cy="4458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ABEDE-D8D9-4B6A-B829-D1CD40D4B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2441103"/>
            <a:ext cx="6380480" cy="3248025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1B91F0A-A662-4F5C-9D05-69E1DFFD7B73}"/>
              </a:ext>
            </a:extLst>
          </p:cNvPr>
          <p:cNvSpPr txBox="1">
            <a:spLocks/>
          </p:cNvSpPr>
          <p:nvPr/>
        </p:nvSpPr>
        <p:spPr>
          <a:xfrm>
            <a:off x="928624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Fukui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6886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Compact Bilinear (MCB)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B2E428-D678-4E30-B67D-3020420E0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315" y="1778000"/>
            <a:ext cx="8736330" cy="450505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EADC77A-6DA7-4BCD-BA1F-D0A7E403F650}"/>
              </a:ext>
            </a:extLst>
          </p:cNvPr>
          <p:cNvSpPr txBox="1">
            <a:spLocks/>
          </p:cNvSpPr>
          <p:nvPr/>
        </p:nvSpPr>
        <p:spPr>
          <a:xfrm>
            <a:off x="928624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Fukui et al. (2016)</a:t>
            </a:r>
          </a:p>
        </p:txBody>
      </p:sp>
    </p:spTree>
    <p:extLst>
      <p:ext uri="{BB962C8B-B14F-4D97-AF65-F5344CB8AC3E}">
        <p14:creationId xmlns:p14="http://schemas.microsoft.com/office/powerpoint/2010/main" val="4084730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Compact Bilinear (MCB)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10058400" cy="41958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Image features: </a:t>
            </a:r>
            <a:r>
              <a:rPr lang="en-US" sz="3200" dirty="0" err="1"/>
              <a:t>ResNet</a:t>
            </a:r>
            <a:r>
              <a:rPr lang="en-US" sz="3200" dirty="0"/>
              <a:t> (2048)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Question features: LSTM (1024)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Multimodality: MCB Pooling (Count Sketch + FFT)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Attention mechanism: MCB Pooling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Test-dev accuracy: </a:t>
            </a:r>
            <a:r>
              <a:rPr lang="en-US" sz="3200" b="1" dirty="0"/>
              <a:t>66.7%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Test-std accuracy: </a:t>
            </a:r>
            <a:r>
              <a:rPr lang="en-US" sz="3200" b="1" dirty="0"/>
              <a:t>66.5%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265EE53-E2EF-4CF4-BB85-428CE0FF22DB}"/>
              </a:ext>
            </a:extLst>
          </p:cNvPr>
          <p:cNvSpPr txBox="1">
            <a:spLocks/>
          </p:cNvSpPr>
          <p:nvPr/>
        </p:nvSpPr>
        <p:spPr>
          <a:xfrm>
            <a:off x="9286240" y="170807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Fukui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301978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DualNet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668AB3-2A58-4FAA-B2CB-A0EF69DCF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462" y="1836103"/>
            <a:ext cx="7085076" cy="446242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58885D6-BDBC-472B-B21F-C32C40EA9B8E}"/>
              </a:ext>
            </a:extLst>
          </p:cNvPr>
          <p:cNvSpPr txBox="1">
            <a:spLocks/>
          </p:cNvSpPr>
          <p:nvPr/>
        </p:nvSpPr>
        <p:spPr>
          <a:xfrm>
            <a:off x="9326880" y="141343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Saito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223195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DualNet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F3C39F-669C-4C1E-97A7-7D1584178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2228851"/>
            <a:ext cx="4686300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B0710-E22F-456E-B7B9-819A253D4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79" y="2228851"/>
            <a:ext cx="4143375" cy="249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92178-647E-49F5-B52A-1243D279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535" y="5041900"/>
            <a:ext cx="4210050" cy="1143000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6CB73FB-945A-4320-BE63-C9705EDCDAD0}"/>
              </a:ext>
            </a:extLst>
          </p:cNvPr>
          <p:cNvSpPr txBox="1">
            <a:spLocks/>
          </p:cNvSpPr>
          <p:nvPr/>
        </p:nvSpPr>
        <p:spPr>
          <a:xfrm>
            <a:off x="9326880" y="141343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Saito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842109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DualNet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10058400" cy="41958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Image features: ResNet152 + ResNet101 + VGGNet19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Question features: LSTM (1024)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Multimodality: EWM + Summation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Attention mechanism: None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Test-dev accuracy: </a:t>
            </a:r>
            <a:r>
              <a:rPr lang="en-US" sz="3200" b="1" dirty="0"/>
              <a:t>61.5%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Test-std accuracy: </a:t>
            </a:r>
            <a:r>
              <a:rPr lang="en-US" sz="3200" b="1" dirty="0"/>
              <a:t>61.7%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CA2BD49-6F4A-479E-B429-517AAE78E027}"/>
              </a:ext>
            </a:extLst>
          </p:cNvPr>
          <p:cNvSpPr txBox="1">
            <a:spLocks/>
          </p:cNvSpPr>
          <p:nvPr/>
        </p:nvSpPr>
        <p:spPr>
          <a:xfrm>
            <a:off x="9326880" y="141343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Saito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948306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50FC55-156E-4C23-974E-486D3D085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834" y="1886903"/>
            <a:ext cx="9945611" cy="443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4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DD43F96-1D86-4F0F-B65D-387F7C107C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74340"/>
                <a:ext cx="10058400" cy="41958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Predict the most likely answer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3200" dirty="0"/>
                  <a:t> for a given image </a:t>
                </a:r>
                <a:r>
                  <a:rPr lang="en-US" sz="3200" b="1" dirty="0"/>
                  <a:t>x </a:t>
                </a:r>
                <a:r>
                  <a:rPr lang="en-US" sz="3200" dirty="0"/>
                  <a:t>and a question or phrase </a:t>
                </a:r>
                <a:r>
                  <a:rPr lang="en-US" sz="3200" b="1" dirty="0"/>
                  <a:t>q</a:t>
                </a:r>
                <a:r>
                  <a:rPr lang="en-US" sz="3200" dirty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with model parameters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and a set of possible answers 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32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DD43F96-1D86-4F0F-B65D-387F7C107C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74340"/>
                <a:ext cx="10058400" cy="4195837"/>
              </a:xfrm>
              <a:blipFill>
                <a:blip r:embed="rId2"/>
                <a:stretch>
                  <a:fillRect l="-2424" t="-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8062190-C03C-4D79-B42B-902AC22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5" y="3429000"/>
            <a:ext cx="5391150" cy="121920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45CBF3E-EFB3-4706-AE9F-D9445D85221E}"/>
              </a:ext>
            </a:extLst>
          </p:cNvPr>
          <p:cNvSpPr txBox="1">
            <a:spLocks/>
          </p:cNvSpPr>
          <p:nvPr/>
        </p:nvSpPr>
        <p:spPr>
          <a:xfrm>
            <a:off x="927608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Antol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700770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33197E-BF4A-4AF9-B6BE-7EA6FC6AF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19" y="1978490"/>
            <a:ext cx="11009562" cy="41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87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VQA 2.0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08A891-91B6-40DF-8DF1-FB11771C7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754" y="1866583"/>
            <a:ext cx="7486491" cy="441324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B97F4D8-F666-4F96-A505-BF432C186190}"/>
              </a:ext>
            </a:extLst>
          </p:cNvPr>
          <p:cNvSpPr txBox="1">
            <a:spLocks/>
          </p:cNvSpPr>
          <p:nvPr/>
        </p:nvSpPr>
        <p:spPr>
          <a:xfrm>
            <a:off x="9276080" y="141343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Goyal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912672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VQA 2.0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63D3F0-D1B1-45A1-9EDC-08533E1A1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613" y="2505075"/>
            <a:ext cx="7277100" cy="270510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ADB6EF6-CFC1-46AB-BD4C-EB8B81FA1ECD}"/>
              </a:ext>
            </a:extLst>
          </p:cNvPr>
          <p:cNvSpPr txBox="1">
            <a:spLocks/>
          </p:cNvSpPr>
          <p:nvPr/>
        </p:nvSpPr>
        <p:spPr>
          <a:xfrm>
            <a:off x="9276080" y="141343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Goyal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858296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VQA 2.0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BBD7FA-DAA6-4811-8E8A-1CD125CA6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382925"/>
            <a:ext cx="10058400" cy="2949401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EA1DCF3-33B8-40F3-AB8A-28B321EA0BD6}"/>
              </a:ext>
            </a:extLst>
          </p:cNvPr>
          <p:cNvSpPr txBox="1">
            <a:spLocks/>
          </p:cNvSpPr>
          <p:nvPr/>
        </p:nvSpPr>
        <p:spPr>
          <a:xfrm>
            <a:off x="9276080" y="141343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Goyal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227851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7FA2A-E707-4247-A549-2E0667F9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7565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Counting mechanisms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Apply MCB to other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Kernel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Ensemble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Emphasize image understanding (VQA 2.0)</a:t>
            </a:r>
          </a:p>
        </p:txBody>
      </p:sp>
    </p:spTree>
    <p:extLst>
      <p:ext uri="{BB962C8B-B14F-4D97-AF65-F5344CB8AC3E}">
        <p14:creationId xmlns:p14="http://schemas.microsoft.com/office/powerpoint/2010/main" val="4016258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C7AF6A7-27CB-45F4-BCFA-C7D3F4120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493083"/>
            <a:ext cx="9052560" cy="27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7A6910-184D-42D2-AABC-83A15244B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761" y="1836103"/>
            <a:ext cx="9070477" cy="43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71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8ED6A-CED8-438D-8E5E-8719430C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640" y="2363261"/>
            <a:ext cx="4490720" cy="2131477"/>
          </a:xfrm>
        </p:spPr>
        <p:txBody>
          <a:bodyPr>
            <a:normAutofit/>
          </a:bodyPr>
          <a:lstStyle/>
          <a:p>
            <a:r>
              <a:rPr lang="en-US" sz="72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2658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10058400" cy="41958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204,721 images from the MS COCO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50,000 abstract scenes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3 questions per image (over 760,000)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10 answers per question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2 tasks: open-ended and multiple-choice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Open-ended accuracy metric: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DE8D1-69DD-4B96-A0EF-1D6078EA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77" y="5103812"/>
            <a:ext cx="4693603" cy="66695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54FCE51-9C62-4EAD-AB31-A4C9CAF0AC9D}"/>
              </a:ext>
            </a:extLst>
          </p:cNvPr>
          <p:cNvSpPr txBox="1">
            <a:spLocks/>
          </p:cNvSpPr>
          <p:nvPr/>
        </p:nvSpPr>
        <p:spPr>
          <a:xfrm>
            <a:off x="927608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Antol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69733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C9FA7-8C9C-497A-8406-C24F1F7F9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53008"/>
            <a:ext cx="5313680" cy="2299546"/>
          </a:xfrm>
        </p:spPr>
        <p:txBody>
          <a:bodyPr>
            <a:normAutofit/>
          </a:bodyPr>
          <a:lstStyle/>
          <a:p>
            <a:r>
              <a:rPr lang="en-US" sz="3200" dirty="0"/>
              <a:t>Plausible answers (blue) are collected for the multiple-choice task by having subjects answer the question without looking at the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ECCBA-93C6-4F31-86D0-E9F20311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036" y="1778000"/>
            <a:ext cx="4005684" cy="4456221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ED035A6-E08A-4979-A668-E50628EA13CC}"/>
              </a:ext>
            </a:extLst>
          </p:cNvPr>
          <p:cNvSpPr txBox="1">
            <a:spLocks/>
          </p:cNvSpPr>
          <p:nvPr/>
        </p:nvSpPr>
        <p:spPr>
          <a:xfrm>
            <a:off x="927608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Antol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900428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029BCC-252A-4D74-9AD6-B99C06299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250"/>
          <a:stretch/>
        </p:blipFill>
        <p:spPr>
          <a:xfrm>
            <a:off x="1779382" y="1808481"/>
            <a:ext cx="8633235" cy="433832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8E2CB9-E1AC-4349-AB2A-5D9769E19055}"/>
              </a:ext>
            </a:extLst>
          </p:cNvPr>
          <p:cNvSpPr txBox="1">
            <a:spLocks/>
          </p:cNvSpPr>
          <p:nvPr/>
        </p:nvSpPr>
        <p:spPr>
          <a:xfrm>
            <a:off x="927608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Antol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967326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CFD21D-0AFF-4C22-81FB-DCF901256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08"/>
          <a:stretch/>
        </p:blipFill>
        <p:spPr>
          <a:xfrm>
            <a:off x="971864" y="1886903"/>
            <a:ext cx="10349871" cy="4402137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D26ACCB-835B-49D7-846C-868263C26748}"/>
              </a:ext>
            </a:extLst>
          </p:cNvPr>
          <p:cNvSpPr txBox="1">
            <a:spLocks/>
          </p:cNvSpPr>
          <p:nvPr/>
        </p:nvSpPr>
        <p:spPr>
          <a:xfrm>
            <a:off x="927608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Antol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78261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7CF2B7-075D-483C-9471-7163457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I+Q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3F96-1D86-4F0F-B65D-387F7C10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340"/>
            <a:ext cx="10058400" cy="419583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Baseline model published with the VQA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Image features: last hidden layer (4096) of </a:t>
            </a:r>
            <a:r>
              <a:rPr lang="en-US" sz="3200" dirty="0" err="1"/>
              <a:t>VGGNet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Question features: LSTM (1024)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Multimodality: element-wise multiplication (EWM)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Attention mechanism: none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Test-dev accuracy: </a:t>
            </a:r>
            <a:r>
              <a:rPr lang="en-US" sz="3200" b="1" dirty="0"/>
              <a:t>53.7%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Test-std accuracy: </a:t>
            </a:r>
            <a:r>
              <a:rPr lang="en-US" sz="3200" b="1" dirty="0"/>
              <a:t>54.1%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61BDEEC-5035-497E-ADD8-C757BA5CED7D}"/>
              </a:ext>
            </a:extLst>
          </p:cNvPr>
          <p:cNvSpPr txBox="1">
            <a:spLocks/>
          </p:cNvSpPr>
          <p:nvPr/>
        </p:nvSpPr>
        <p:spPr>
          <a:xfrm>
            <a:off x="9276080" y="1393118"/>
            <a:ext cx="2082800" cy="5127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Antol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6053884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434</TotalTime>
  <Words>917</Words>
  <Application>Microsoft Office PowerPoint</Application>
  <PresentationFormat>Widescreen</PresentationFormat>
  <Paragraphs>182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Wingdings</vt:lpstr>
      <vt:lpstr>Retrospect</vt:lpstr>
      <vt:lpstr>VISUAL QUESTION ANSWETRING (VQA)</vt:lpstr>
      <vt:lpstr>Outline</vt:lpstr>
      <vt:lpstr>What is VQA?</vt:lpstr>
      <vt:lpstr>The problem</vt:lpstr>
      <vt:lpstr>The dataset</vt:lpstr>
      <vt:lpstr>The dataset</vt:lpstr>
      <vt:lpstr>The dataset</vt:lpstr>
      <vt:lpstr>The dataset</vt:lpstr>
      <vt:lpstr>LSTM I+Q</vt:lpstr>
      <vt:lpstr>Hierarchical Co-Attention</vt:lpstr>
      <vt:lpstr>Hierarchical Co-Attention</vt:lpstr>
      <vt:lpstr>Hierarchical Co-Attention</vt:lpstr>
      <vt:lpstr>Hierarchical Co-Attention</vt:lpstr>
      <vt:lpstr>Hierarchical Co-Attention</vt:lpstr>
      <vt:lpstr>Hierarchical Co-Attention</vt:lpstr>
      <vt:lpstr>Hierarchical Co-Attention</vt:lpstr>
      <vt:lpstr>Stacked Attention Networks (SAN)</vt:lpstr>
      <vt:lpstr>Stacked Attention Networks (SAN)</vt:lpstr>
      <vt:lpstr>Stacked Attention Networks (SAN)</vt:lpstr>
      <vt:lpstr>Stacked Attention Networks (SAN)</vt:lpstr>
      <vt:lpstr>Multimodal Residual Network (MRN)</vt:lpstr>
      <vt:lpstr>Multimodal Residual Network (MRN)</vt:lpstr>
      <vt:lpstr>Multimodal Residual Network (MRN)</vt:lpstr>
      <vt:lpstr>Multimodal Residual Network (MRN)</vt:lpstr>
      <vt:lpstr>Focused Dynamic Attention (FDA)</vt:lpstr>
      <vt:lpstr>Focused Dynamic Attention (FDA)</vt:lpstr>
      <vt:lpstr>Focused Dynamic Attention (FDA)</vt:lpstr>
      <vt:lpstr>Dynamic Memory Networks (DMN)</vt:lpstr>
      <vt:lpstr>Dynamic Memory Networks (DMN)</vt:lpstr>
      <vt:lpstr>Dynamic Memory Networks (DMN)</vt:lpstr>
      <vt:lpstr>Dynamic Memory Networks (DMN)</vt:lpstr>
      <vt:lpstr>Multimodal Compact Bilinear (MCB)</vt:lpstr>
      <vt:lpstr>Multimodal Compact Bilinear (MCB)</vt:lpstr>
      <vt:lpstr>Multimodal Compact Bilinear (MCB)</vt:lpstr>
      <vt:lpstr>Multimodal Compact Bilinear (MCB)</vt:lpstr>
      <vt:lpstr>DualNet</vt:lpstr>
      <vt:lpstr>DualNet</vt:lpstr>
      <vt:lpstr>DualNet</vt:lpstr>
      <vt:lpstr>Algorithms Comparison</vt:lpstr>
      <vt:lpstr>Results Comparison</vt:lpstr>
      <vt:lpstr>VQA 2.0</vt:lpstr>
      <vt:lpstr>VQA 2.0</vt:lpstr>
      <vt:lpstr>VQA 2.0</vt:lpstr>
      <vt:lpstr>Future Work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QUESTION ANSWETRING (VQA)</dc:title>
  <dc:creator>Daniel Rivera</dc:creator>
  <cp:lastModifiedBy>Daniel Rivera</cp:lastModifiedBy>
  <cp:revision>57</cp:revision>
  <dcterms:created xsi:type="dcterms:W3CDTF">2018-12-10T20:19:51Z</dcterms:created>
  <dcterms:modified xsi:type="dcterms:W3CDTF">2018-12-11T03:34:18Z</dcterms:modified>
</cp:coreProperties>
</file>